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5"/>
  </p:notesMasterIdLst>
  <p:sldIdLst>
    <p:sldId id="256" r:id="rId2"/>
    <p:sldId id="556" r:id="rId3"/>
    <p:sldId id="558" r:id="rId4"/>
    <p:sldId id="559" r:id="rId5"/>
    <p:sldId id="560" r:id="rId6"/>
    <p:sldId id="561" r:id="rId7"/>
    <p:sldId id="562" r:id="rId8"/>
    <p:sldId id="563" r:id="rId9"/>
    <p:sldId id="564" r:id="rId10"/>
    <p:sldId id="565" r:id="rId11"/>
    <p:sldId id="566" r:id="rId12"/>
    <p:sldId id="567" r:id="rId13"/>
    <p:sldId id="568" r:id="rId14"/>
    <p:sldId id="569" r:id="rId15"/>
    <p:sldId id="570" r:id="rId16"/>
    <p:sldId id="571" r:id="rId17"/>
    <p:sldId id="572" r:id="rId18"/>
    <p:sldId id="573" r:id="rId19"/>
    <p:sldId id="574" r:id="rId20"/>
    <p:sldId id="575" r:id="rId21"/>
    <p:sldId id="576" r:id="rId22"/>
    <p:sldId id="577" r:id="rId23"/>
    <p:sldId id="578" r:id="rId24"/>
    <p:sldId id="579" r:id="rId25"/>
    <p:sldId id="580" r:id="rId26"/>
    <p:sldId id="581" r:id="rId27"/>
    <p:sldId id="582" r:id="rId28"/>
    <p:sldId id="557" r:id="rId29"/>
    <p:sldId id="257" r:id="rId30"/>
    <p:sldId id="583" r:id="rId31"/>
    <p:sldId id="584" r:id="rId32"/>
    <p:sldId id="585" r:id="rId33"/>
    <p:sldId id="5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715"/>
    <a:srgbClr val="FF8F00"/>
    <a:srgbClr val="F88B1E"/>
    <a:srgbClr val="DA5A30"/>
    <a:srgbClr val="0061FF"/>
    <a:srgbClr val="0063FB"/>
    <a:srgbClr val="FE7835"/>
    <a:srgbClr val="FF7F28"/>
    <a:srgbClr val="F2351F"/>
    <a:srgbClr val="FE7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2" autoAdjust="0"/>
    <p:restoredTop sz="94301" autoAdjust="0"/>
  </p:normalViewPr>
  <p:slideViewPr>
    <p:cSldViewPr snapToGrid="0">
      <p:cViewPr varScale="1">
        <p:scale>
          <a:sx n="93" d="100"/>
          <a:sy n="93" d="100"/>
        </p:scale>
        <p:origin x="552" y="208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8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6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0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 userDrawn="1"/>
        </p:nvSpPr>
        <p:spPr>
          <a:xfrm>
            <a:off x="721404" y="346841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300" dirty="0">
                <a:solidFill>
                  <a:schemeClr val="bg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3200" spc="300" dirty="0">
                <a:solidFill>
                  <a:schemeClr val="bg1"/>
                </a:solidFill>
              </a:rPr>
              <a:t> </a:t>
            </a:r>
            <a:r>
              <a:rPr lang="en-US" altLang="zh-CN" sz="3200" spc="3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416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" y="-31972"/>
            <a:ext cx="12200424" cy="57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3503E9-8844-4DE0-A002-55E46CA78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tx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25B46D0E-BFE0-4D82-AF26-DB6E1B136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790146"/>
            <a:ext cx="8570913" cy="999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tx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7861BF8-6A3B-422C-BD28-49794DBCF61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2913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40D932-4448-405D-A547-A6DF561FD0A8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74127-7B54-4759-8D40-ED1E8C212A04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5BA43-7536-44A9-B843-F42A031B24FB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AC7B9C-3CFC-4049-B6E7-B077D68022A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/>
              <a:cs typeface="Amazon Ember Light" panose="020B0403020204020204" pitchFamily="34" charset="0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3491A2-7417-4CDA-8AAD-F0720149A145}"/>
              </a:ext>
            </a:extLst>
          </p:cNvPr>
          <p:cNvSpPr txBox="1"/>
          <p:nvPr userDrawn="1"/>
        </p:nvSpPr>
        <p:spPr>
          <a:xfrm>
            <a:off x="10207647" y="171747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11083-6EDC-4E19-B9F1-84F19435CCB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B815B-AE7A-4F4E-9BA3-23942467C8ED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3069D-8E2B-4969-A1CE-14CC6AD0B27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FACDB-B24E-4BE9-BC84-DAD594821E5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E8A56-D0D1-7C48-B1EE-77C441BB11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4" r:id="rId13"/>
    <p:sldLayoutId id="2147483672" r:id="rId14"/>
    <p:sldLayoutId id="2147483675" r:id="rId15"/>
    <p:sldLayoutId id="2147483654" r:id="rId16"/>
    <p:sldLayoutId id="2147483652" r:id="rId17"/>
    <p:sldLayoutId id="2147483668" r:id="rId18"/>
    <p:sldLayoutId id="2147483658" r:id="rId19"/>
    <p:sldLayoutId id="2147483665" r:id="rId20"/>
    <p:sldLayoutId id="2147483663" r:id="rId21"/>
    <p:sldLayoutId id="2147483669" r:id="rId22"/>
    <p:sldLayoutId id="214748366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oc.dgl.ai/" TargetMode="External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dgl-devday@request-nb.mxnet.io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73BC9B-A14E-4256-96E4-5B06E9C80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on graphs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E57428-76A5-4E69-9AC7-776C9B8E0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George </a:t>
            </a:r>
            <a:r>
              <a:rPr lang="en-US" altLang="zh-CN" dirty="0" err="1"/>
              <a:t>Karypis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407030-C40E-460C-BF06-52797E76E3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55E095-EAB7-4287-91F4-695D20BEA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Beijing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11CB769-FD6C-497A-A518-58FACBF31C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18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43F2-D44D-644A-B301-9CC127547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en-US" dirty="0"/>
              <a:t>GNN is based on message passing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DE0BE-B7AC-B548-B18E-A78284878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general formalization of GNN</a:t>
            </a:r>
          </a:p>
        </p:txBody>
      </p:sp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3334637" y="6417226"/>
            <a:ext cx="4693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/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blipFill>
                <a:blip r:embed="rId4"/>
                <a:stretch>
                  <a:fillRect t="-110204" r="-769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248143" y="2277843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FD203B-C655-CB4C-92E5-29E782104544}"/>
              </a:ext>
            </a:extLst>
          </p:cNvPr>
          <p:cNvGrpSpPr/>
          <p:nvPr/>
        </p:nvGrpSpPr>
        <p:grpSpPr>
          <a:xfrm>
            <a:off x="9025632" y="2963526"/>
            <a:ext cx="1941268" cy="395496"/>
            <a:chOff x="2810183" y="3247731"/>
            <a:chExt cx="1941268" cy="3954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EEBFC-1F37-9C41-B8A1-E747EE3470B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721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72126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2807207" y="2752344"/>
            <a:ext cx="2424359" cy="45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55836" y="2673906"/>
            <a:ext cx="651372" cy="808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51376" y="2553667"/>
            <a:ext cx="811973" cy="198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8288" y="2383012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Message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63624" y="2433429"/>
            <a:ext cx="475488" cy="21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691" y="2248102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Reduce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/>
              <p:nvPr/>
            </p:nvSpPr>
            <p:spPr>
              <a:xfrm>
                <a:off x="1488554" y="2721114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2721114"/>
                <a:ext cx="3692165" cy="707886"/>
              </a:xfrm>
              <a:prstGeom prst="rect">
                <a:avLst/>
              </a:prstGeom>
              <a:blipFill>
                <a:blip r:embed="rId6"/>
                <a:stretch>
                  <a:fillRect l="-342" t="-136842" r="-171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/>
              <p:nvPr/>
            </p:nvSpPr>
            <p:spPr>
              <a:xfrm>
                <a:off x="1488554" y="3723002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3723002"/>
                <a:ext cx="2123209" cy="336311"/>
              </a:xfrm>
              <a:prstGeom prst="rect">
                <a:avLst/>
              </a:prstGeom>
              <a:blipFill>
                <a:blip r:embed="rId7"/>
                <a:stretch>
                  <a:fillRect l="-1786" t="-7143" r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38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  <p:bldP spid="5" grpId="0" animBg="1"/>
      <p:bldP spid="11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629312"/>
            <a:ext cx="6359726" cy="328888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FF0D76-5846-BA41-B8B8-3AEED74E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15D2D7-F0C3-734C-8098-636DCF0B1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943986" cy="9994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GNN Example: Graph convolution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43170" cy="808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43170" cy="808363"/>
              </a:xfrm>
              <a:prstGeom prst="rect">
                <a:avLst/>
              </a:prstGeom>
              <a:blipFill>
                <a:blip r:embed="rId3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623161" y="3257974"/>
                <a:ext cx="2815643" cy="1056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3257974"/>
                <a:ext cx="2815643" cy="1056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36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F45FE-8488-C744-98A7-8E7FC3CE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GCN aggregate all neighbors equally.</a:t>
            </a:r>
          </a:p>
          <a:p>
            <a:pPr lvl="1"/>
            <a:r>
              <a:rPr lang="en-US" dirty="0"/>
              <a:t>It cannot deal with heterogeneous graphs.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A2CFF-2981-9441-920D-295D30603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More explanation on GCN</a:t>
            </a:r>
          </a:p>
        </p:txBody>
      </p:sp>
    </p:spTree>
    <p:extLst>
      <p:ext uri="{BB962C8B-B14F-4D97-AF65-F5344CB8AC3E}">
        <p14:creationId xmlns:p14="http://schemas.microsoft.com/office/powerpoint/2010/main" val="2127060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2830" y="2613025"/>
            <a:ext cx="4496491" cy="21812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C9017-3EE1-404B-B1E5-5AAB83894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639186" cy="9994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Example 2: Graph attention networks (GAT)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389656" y="3041305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656" y="3041305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389656" y="3805517"/>
                <a:ext cx="2703817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656" y="3805517"/>
                <a:ext cx="2703817" cy="540789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047479" y="4820567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79" y="4820567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6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1124744" y="1843337"/>
            <a:ext cx="436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neighborhood.</a:t>
            </a:r>
          </a:p>
        </p:txBody>
      </p:sp>
    </p:spTree>
    <p:extLst>
      <p:ext uri="{BB962C8B-B14F-4D97-AF65-F5344CB8AC3E}">
        <p14:creationId xmlns:p14="http://schemas.microsoft.com/office/powerpoint/2010/main" val="244919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5164" y="1789611"/>
            <a:ext cx="3760768" cy="411595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4833D-67AE-E949-A456-E0D70282A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874713" cy="9994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ABFE3-868C-B947-B83A-9CCBEDE9D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17" y="2574925"/>
            <a:ext cx="4459086" cy="229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90A96E-9137-EF4D-B056-D8CAEE38BCAB}"/>
              </a:ext>
            </a:extLst>
          </p:cNvPr>
          <p:cNvSpPr txBox="1"/>
          <p:nvPr/>
        </p:nvSpPr>
        <p:spPr>
          <a:xfrm>
            <a:off x="838200" y="1821289"/>
            <a:ext cx="5520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Handle graphs whose nodes are connected with different relations.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/>
              <p:nvPr/>
            </p:nvSpPr>
            <p:spPr>
              <a:xfrm>
                <a:off x="838200" y="5004571"/>
                <a:ext cx="5799023" cy="685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/>
                  <a:t>, r is the relation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04571"/>
                <a:ext cx="5799023" cy="685957"/>
              </a:xfrm>
              <a:prstGeom prst="rect">
                <a:avLst/>
              </a:prstGeom>
              <a:blipFill>
                <a:blip r:embed="rId4"/>
                <a:stretch>
                  <a:fillRect l="-218"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/>
              <p:nvPr/>
            </p:nvSpPr>
            <p:spPr>
              <a:xfrm>
                <a:off x="906068" y="5825440"/>
                <a:ext cx="2703817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825440"/>
                <a:ext cx="2703817" cy="540789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648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BC37-308A-1F45-8E3F-CAB7F5DF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2"/>
            <a:ext cx="10816920" cy="3004458"/>
          </a:xfrm>
        </p:spPr>
        <p:txBody>
          <a:bodyPr/>
          <a:lstStyle/>
          <a:p>
            <a:r>
              <a:rPr lang="en-US" dirty="0"/>
              <a:t>Multiple GNN layers can be stacked together.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B30E2-C269-E74E-91B7-A9324542A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multi-layer GNN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321ED-4D66-F142-8B44-8569BD30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430463"/>
            <a:ext cx="8991600" cy="374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15BC3-A62E-A044-A4BF-36B572B51F4B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197519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9CFA-B701-054D-BD65-3CCEF485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computes a node embedding based on the node and its local neighborhood.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D7569-B11C-604D-AC00-3BE9CB450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power of GNN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3A9BB-BE6D-7F4D-8913-B8912B77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8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2269" y="1789611"/>
                <a:ext cx="10816920" cy="3004458"/>
              </a:xfrm>
            </p:spPr>
            <p:txBody>
              <a:bodyPr/>
              <a:lstStyle/>
              <a:p>
                <a:r>
                  <a:rPr lang="en-US" dirty="0"/>
                  <a:t>L-layer GNN computes node embeddings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in a downstream model trained with any loss function.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2269" y="1789611"/>
                <a:ext cx="10816920" cy="3004458"/>
              </a:xfrm>
              <a:blipFill>
                <a:blip r:embed="rId2"/>
                <a:stretch>
                  <a:fillRect l="-117" b="-8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0C2AD-6ABB-1643-9195-8C64A0041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train a GNN?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/>
              <p:nvPr/>
            </p:nvSpPr>
            <p:spPr>
              <a:xfrm>
                <a:off x="1333244" y="2361665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2361665"/>
                <a:ext cx="3692165" cy="707886"/>
              </a:xfrm>
              <a:prstGeom prst="rect">
                <a:avLst/>
              </a:prstGeom>
              <a:blipFill>
                <a:blip r:embed="rId3"/>
                <a:stretch>
                  <a:fillRect l="-342" t="-136842" r="-1370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/>
              <p:nvPr/>
            </p:nvSpPr>
            <p:spPr>
              <a:xfrm>
                <a:off x="1333244" y="3363553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3363553"/>
                <a:ext cx="2123209" cy="336311"/>
              </a:xfrm>
              <a:prstGeom prst="rect">
                <a:avLst/>
              </a:prstGeom>
              <a:blipFill>
                <a:blip r:embed="rId4"/>
                <a:stretch>
                  <a:fillRect l="-1786" t="-7407" r="-2976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582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DBC6-8CE2-B346-9C3E-99EF63315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911927"/>
            <a:ext cx="10816920" cy="2882142"/>
          </a:xfrm>
        </p:spPr>
        <p:txBody>
          <a:bodyPr/>
          <a:lstStyle/>
          <a:p>
            <a:r>
              <a:rPr lang="en-US" dirty="0"/>
              <a:t>Node classification is trained in the semi-supervised setting.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68E140-9E42-A147-BC59-99245F414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Node classification with GNN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/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CrossEntryLoss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blipFill>
                <a:blip r:embed="rId2"/>
                <a:stretch>
                  <a:fillRect l="-750" t="-2778" r="-150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C7990F-B89A-184C-9630-C65EE623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B245E-A573-544B-BEEA-DC1B9BAFD17E}"/>
              </a:ext>
            </a:extLst>
          </p:cNvPr>
          <p:cNvSpPr txBox="1"/>
          <p:nvPr/>
        </p:nvSpPr>
        <p:spPr>
          <a:xfrm>
            <a:off x="1184223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17BC6-2C12-8C41-955A-3B19DEB5D45E}"/>
              </a:ext>
            </a:extLst>
          </p:cNvPr>
          <p:cNvSpPr txBox="1"/>
          <p:nvPr/>
        </p:nvSpPr>
        <p:spPr>
          <a:xfrm>
            <a:off x="3102022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57CCF-7311-BE4C-8C08-FA26B151FA1A}"/>
              </a:ext>
            </a:extLst>
          </p:cNvPr>
          <p:cNvSpPr txBox="1"/>
          <p:nvPr/>
        </p:nvSpPr>
        <p:spPr>
          <a:xfrm>
            <a:off x="5310112" y="3681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28F90-4804-7141-A8A4-B71C0C8649BA}"/>
              </a:ext>
            </a:extLst>
          </p:cNvPr>
          <p:cNvSpPr txBox="1"/>
          <p:nvPr/>
        </p:nvSpPr>
        <p:spPr>
          <a:xfrm>
            <a:off x="7227911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92096-0920-6D47-B3C5-67B74AFFA47C}"/>
              </a:ext>
            </a:extLst>
          </p:cNvPr>
          <p:cNvSpPr txBox="1"/>
          <p:nvPr/>
        </p:nvSpPr>
        <p:spPr>
          <a:xfrm>
            <a:off x="8821234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B49A5-5A23-274E-BD8B-DBA31C5A7305}"/>
              </a:ext>
            </a:extLst>
          </p:cNvPr>
          <p:cNvSpPr txBox="1"/>
          <p:nvPr/>
        </p:nvSpPr>
        <p:spPr>
          <a:xfrm>
            <a:off x="10861743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0108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3FA3-58B0-EA44-853B-F06529A3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en-US" dirty="0"/>
              <a:t>We can train a link prediction model with connectivity of nodes as the training signal.</a:t>
            </a:r>
          </a:p>
          <a:p>
            <a:pPr lvl="1"/>
            <a:r>
              <a:rPr lang="en-US" dirty="0"/>
              <a:t>Positive edges are trained against a few negative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BCE63F-22C2-BF42-A447-CE7982990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 prediction with GNN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/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blipFill>
                <a:blip r:embed="rId2"/>
                <a:stretch>
                  <a:fillRect l="-1401" t="-18182" r="-157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38F16-3843-9840-B53D-2C383B6280F9}"/>
              </a:ext>
            </a:extLst>
          </p:cNvPr>
          <p:cNvSpPr txBox="1"/>
          <p:nvPr/>
        </p:nvSpPr>
        <p:spPr>
          <a:xfrm>
            <a:off x="3372787" y="3923515"/>
            <a:ext cx="19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AC053-9C8C-CE40-9132-9428A86AFE3C}"/>
              </a:ext>
            </a:extLst>
          </p:cNvPr>
          <p:cNvSpPr txBox="1"/>
          <p:nvPr/>
        </p:nvSpPr>
        <p:spPr>
          <a:xfrm>
            <a:off x="7947285" y="3923515"/>
            <a:ext cx="208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edges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E4242-0C7C-F54B-9B61-B997ABAE0E60}"/>
              </a:ext>
            </a:extLst>
          </p:cNvPr>
          <p:cNvCxnSpPr>
            <a:stCxn id="5" idx="0"/>
          </p:cNvCxnSpPr>
          <p:nvPr/>
        </p:nvCxnSpPr>
        <p:spPr>
          <a:xfrm flipV="1">
            <a:off x="4349721" y="3635274"/>
            <a:ext cx="402161" cy="28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4F13B-05C6-6440-B718-C9FD5870447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769246" y="3635274"/>
            <a:ext cx="220280" cy="28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389816-73EE-D444-A485-56D766241DA5}"/>
              </a:ext>
            </a:extLst>
          </p:cNvPr>
          <p:cNvCxnSpPr/>
          <p:nvPr/>
        </p:nvCxnSpPr>
        <p:spPr>
          <a:xfrm>
            <a:off x="4244716" y="3635274"/>
            <a:ext cx="10580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533DEE-1265-9146-8051-DB33E93E52B0}"/>
              </a:ext>
            </a:extLst>
          </p:cNvPr>
          <p:cNvCxnSpPr/>
          <p:nvPr/>
        </p:nvCxnSpPr>
        <p:spPr>
          <a:xfrm>
            <a:off x="8439462" y="3635274"/>
            <a:ext cx="9443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5283D-E931-BF4C-ABFD-79F95652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85" y="4779963"/>
            <a:ext cx="3873500" cy="139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5966EA-20CD-4642-9966-365101BA35BA}"/>
              </a:ext>
            </a:extLst>
          </p:cNvPr>
          <p:cNvSpPr txBox="1"/>
          <p:nvPr/>
        </p:nvSpPr>
        <p:spPr>
          <a:xfrm>
            <a:off x="310941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95ABC-4A5F-504C-A5C4-9EEDB9CF5B95}"/>
              </a:ext>
            </a:extLst>
          </p:cNvPr>
          <p:cNvSpPr txBox="1"/>
          <p:nvPr/>
        </p:nvSpPr>
        <p:spPr>
          <a:xfrm>
            <a:off x="629394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</p:spTree>
    <p:extLst>
      <p:ext uri="{BB962C8B-B14F-4D97-AF65-F5344CB8AC3E}">
        <p14:creationId xmlns:p14="http://schemas.microsoft.com/office/powerpoint/2010/main" val="273201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7246-3779-FD4B-BB56-E8F887064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graph neural networks</a:t>
            </a:r>
          </a:p>
          <a:p>
            <a:r>
              <a:rPr lang="en-US" dirty="0"/>
              <a:t>Overview of DGL API</a:t>
            </a:r>
          </a:p>
          <a:p>
            <a:r>
              <a:rPr lang="en-US" dirty="0"/>
              <a:t>Hands-on tutorials of basic GNN applications</a:t>
            </a:r>
          </a:p>
          <a:p>
            <a:r>
              <a:rPr lang="en-US" dirty="0"/>
              <a:t>DGL 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31E97-C4C2-7942-ABB8-28780EB9B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4373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D0A7-8BC2-344C-9FE2-03169D210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en-US" dirty="0"/>
              <a:t>Graph readout to compute graph embeddings</a:t>
            </a:r>
          </a:p>
          <a:p>
            <a:r>
              <a:rPr lang="en-US" dirty="0"/>
              <a:t>Train a graph classifier on the graph embedding.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8CA975-78F1-C84F-A0CD-655A252277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Graph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/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𝑟𝑒𝑎𝑑𝑜𝑢𝑡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/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CrossEntryLoss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B0C878-9ED6-974C-BA63-CC014C71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67" y="4330634"/>
            <a:ext cx="9592808" cy="24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30444-C0BB-D847-814D-9C29BED5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giant graphs at billion scale: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Knowledge graph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 typical training method: mini-batch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36BE1-31F1-6A48-A858-3721786C44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9918749" cy="999465"/>
          </a:xfrm>
        </p:spPr>
        <p:txBody>
          <a:bodyPr>
            <a:normAutofit/>
          </a:bodyPr>
          <a:lstStyle/>
          <a:p>
            <a:r>
              <a:rPr lang="en-US" dirty="0"/>
              <a:t>How to train GNN on large graphs</a:t>
            </a:r>
          </a:p>
        </p:txBody>
      </p:sp>
    </p:spTree>
    <p:extLst>
      <p:ext uri="{BB962C8B-B14F-4D97-AF65-F5344CB8AC3E}">
        <p14:creationId xmlns:p14="http://schemas.microsoft.com/office/powerpoint/2010/main" val="3550689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AE4A-606D-C446-ADAF-8AFDC2A49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676400"/>
            <a:ext cx="10816920" cy="3117669"/>
          </a:xfrm>
        </p:spPr>
        <p:txBody>
          <a:bodyPr/>
          <a:lstStyle/>
          <a:p>
            <a:r>
              <a:rPr lang="en-US" dirty="0"/>
              <a:t>A mini batch represents the computation graph for target nodes.</a:t>
            </a:r>
          </a:p>
          <a:p>
            <a:r>
              <a:rPr lang="en-US" dirty="0"/>
              <a:t>Small-world graphs lead to a huge computation graph.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576DB3C-EC57-A54D-B91B-06C90401D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273726" cy="9994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glance of mini-batch training on graphs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FB9C5-218D-DC45-B642-AD04C297351B}"/>
              </a:ext>
            </a:extLst>
          </p:cNvPr>
          <p:cNvGrpSpPr/>
          <p:nvPr/>
        </p:nvGrpSpPr>
        <p:grpSpPr>
          <a:xfrm>
            <a:off x="707682" y="3192866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19DD49-1831-BF4A-94DA-6B83E9CB1002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00567E-F6CD-9B48-BA77-4E1893E71C1E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836F-041A-6C4B-9B36-54C90E767038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9BA20F-A8EB-224F-890F-3BC502D01549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996F2-636E-A24B-BFE1-6A2BB0CD94E2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B2C8A2-FE0D-0B4F-811D-28954EFD0CDB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EB1016-4C49-0E42-9593-F8D915162F4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FD8470-E2B3-8F4C-9BA1-BCCC197CC0CF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A009C-DC0F-C34C-A687-2D4F4999CA71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155B42-D331-A344-A1E8-41D147CAAD6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A4236F-5985-F743-9ECC-72AF636B45BF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D676A6-6CE0-C74B-853A-5D64BF1164DC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6F5AD-1167-2F47-A58C-DF8007C587C5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E83334-06F2-2147-B062-73A183FA6B19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C1BDED-D874-5942-8663-9B26828BC7F8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2A91E8-5AD7-874B-A8C9-666F9747DB2D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1C590C-9887-0146-A494-1706146F6910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C34CAB-F3BF-694C-9AC9-EDB09BF09C24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9DFB03-B753-024B-A457-9CD61D66ACF7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ADF34C-24DD-094C-8AAA-7302C7D96CDF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8D4358-86A1-394A-ABEB-A8636C8E9380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CDD4D0-BBB6-7049-9D20-1EB431BDF82D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1641-19CE-4444-A922-42C98DC8923F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F66C69-A586-CF42-A606-CEEFFD49BAD9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6F85EA-C742-D147-89B4-D763C98E08CD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E3CFFE-5015-7045-96E8-931A07EFDC38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5DA0BE8-D86A-E448-A264-D21CB63F93C3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D8B29-F2CC-6840-B768-38D5873B4EAA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9D514B-C99E-3B45-A8D3-2A8292641E78}"/>
              </a:ext>
            </a:extLst>
          </p:cNvPr>
          <p:cNvGrpSpPr/>
          <p:nvPr/>
        </p:nvGrpSpPr>
        <p:grpSpPr>
          <a:xfrm>
            <a:off x="4689867" y="3165807"/>
            <a:ext cx="6445480" cy="2993378"/>
            <a:chOff x="2725516" y="2624167"/>
            <a:chExt cx="6445480" cy="29933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78D9DA-0B5D-1347-B823-D4E5BAF2AEB1}"/>
                </a:ext>
              </a:extLst>
            </p:cNvPr>
            <p:cNvGrpSpPr/>
            <p:nvPr/>
          </p:nvGrpSpPr>
          <p:grpSpPr>
            <a:xfrm>
              <a:off x="4127897" y="2764138"/>
              <a:ext cx="5043099" cy="2822116"/>
              <a:chOff x="4127897" y="2764138"/>
              <a:chExt cx="5043099" cy="282211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6B3A41-FC31-D743-9D78-335D9223052D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153C8E-5401-7D46-A293-E6E33B14FFBA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8B4A156-AC9C-6B42-B353-98BE14205F21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21BF222-D52D-CB46-A405-C341E658ADC2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D57852B-8928-774F-9613-F4D41E720FED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78F6B78-0793-904F-AE02-61ED36175F54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E4860E-0A1B-8F4B-8555-F551D96847CE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547FA3-DBF2-774C-A2C2-2C24D052704F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20D646-AA1A-DC47-B479-3E9BDFECB0DC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636044D-4EBB-0A49-AF98-2C971A61E24E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3E3D7B3-27AA-3547-A96C-448433EB864E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961D984-7C92-0A49-B279-8FF64B21E3D8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C85C1E-D4BC-4848-B6ED-B9875173E6D5}"/>
                  </a:ext>
                </a:extLst>
              </p:cNvPr>
              <p:cNvCxnSpPr>
                <a:stCxn id="38" idx="4"/>
                <a:endCxn id="39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0A088B7-E4D5-C144-83A1-56915ADA23FB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7C97AF7-9CF5-084C-820E-4ABF6C6DB772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5BD4D6-A347-CE4E-9CE9-7350FA433991}"/>
                  </a:ext>
                </a:extLst>
              </p:cNvPr>
              <p:cNvCxnSpPr>
                <a:stCxn id="38" idx="4"/>
                <a:endCxn id="41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65ABEE-8232-E64E-BA03-720CE6435AF0}"/>
                  </a:ext>
                </a:extLst>
              </p:cNvPr>
              <p:cNvCxnSpPr>
                <a:stCxn id="38" idx="4"/>
                <a:endCxn id="40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693878-88EB-F248-A8B0-6B6B31B637FB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BC7B79-8DEE-A841-8D94-6F773561C59F}"/>
                  </a:ext>
                </a:extLst>
              </p:cNvPr>
              <p:cNvCxnSpPr>
                <a:stCxn id="40" idx="4"/>
                <a:endCxn id="46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9F175E5-1D7B-3941-95D8-257E68F4E198}"/>
                  </a:ext>
                </a:extLst>
              </p:cNvPr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3CD3602-C5B2-DF4C-A050-D3C38B297374}"/>
                  </a:ext>
                </a:extLst>
              </p:cNvPr>
              <p:cNvCxnSpPr>
                <a:stCxn id="40" idx="4"/>
                <a:endCxn id="76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2C7C93-20CC-A443-9AF1-1C12B151A8D8}"/>
                  </a:ext>
                </a:extLst>
              </p:cNvPr>
              <p:cNvCxnSpPr>
                <a:stCxn id="39" idx="4"/>
                <a:endCxn id="44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C9BC8D2-DCA3-1B44-8703-C19798E464FA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22A25EE-B061-3A48-AE42-D6B2B4DEB20D}"/>
                  </a:ext>
                </a:extLst>
              </p:cNvPr>
              <p:cNvCxnSpPr>
                <a:cxnSpLocks/>
                <a:stCxn id="42" idx="4"/>
                <a:endCxn id="46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7FBD092-C273-614D-975C-1A5684062D4C}"/>
                  </a:ext>
                </a:extLst>
              </p:cNvPr>
              <p:cNvCxnSpPr>
                <a:stCxn id="43" idx="4"/>
                <a:endCxn id="44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D09FFE-0A60-3643-ABF8-CEEEA3DFB396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57A9A1-9C92-0C4E-954A-40F4CBC39437}"/>
                  </a:ext>
                </a:extLst>
              </p:cNvPr>
              <p:cNvCxnSpPr>
                <a:stCxn id="43" idx="4"/>
                <a:endCxn id="61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65B2892-737D-D348-9AC9-11BCD8D75F47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9297CC0-F3AD-2746-8CFC-D3278B5B8718}"/>
                  </a:ext>
                </a:extLst>
              </p:cNvPr>
              <p:cNvCxnSpPr>
                <a:cxnSpLocks/>
                <a:stCxn id="43" idx="4"/>
                <a:endCxn id="63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32BC7F0-7A2B-3444-AA20-FC2446B2275A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FCBDAA-6BBE-A34E-B5CC-E1562C46C1C6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757E390-1414-B847-9EC9-16AEE27C0A34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6BF2377-116D-7A4D-8BEF-769858AC3882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34E7EA4-CB23-904D-B171-59C354DC105B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C1AA0A3-9425-7946-A022-8842A6AE5F4E}"/>
                  </a:ext>
                </a:extLst>
              </p:cNvPr>
              <p:cNvCxnSpPr>
                <a:stCxn id="43" idx="4"/>
                <a:endCxn id="74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6E8FF0A-E8C9-5B4C-A21E-454C7BCF709A}"/>
                  </a:ext>
                </a:extLst>
              </p:cNvPr>
              <p:cNvCxnSpPr>
                <a:stCxn id="43" idx="4"/>
                <a:endCxn id="66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25A9470-B99E-D54F-95F6-5D2C76FF0FE4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A86BC2-4DB8-FE48-BF98-D88150747FEC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BDD47DA-0508-024F-9D79-BC4B08F9ADC4}"/>
                  </a:ext>
                </a:extLst>
              </p:cNvPr>
              <p:cNvCxnSpPr>
                <a:stCxn id="41" idx="4"/>
                <a:endCxn id="71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A64405-716B-5543-81D5-BD178B9650A2}"/>
                    </a:ext>
                  </a:extLst>
                </p:cNvPr>
                <p:cNvSpPr/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  <a:blipFill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4FA4EB5-5E7C-3442-A3C9-1CE710E15621}"/>
                    </a:ext>
                  </a:extLst>
                </p:cNvPr>
                <p:cNvSpPr/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752933-9EF4-3F4D-B078-917F320EFD15}"/>
                    </a:ext>
                  </a:extLst>
                </p:cNvPr>
                <p:cNvSpPr/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7813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008B-E920-4945-813D-F9A928F9E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925782"/>
            <a:ext cx="10816920" cy="2868287"/>
          </a:xfrm>
        </p:spPr>
        <p:txBody>
          <a:bodyPr/>
          <a:lstStyle/>
          <a:p>
            <a:r>
              <a:rPr lang="en-US" dirty="0"/>
              <a:t>Prune the computation graph:</a:t>
            </a:r>
          </a:p>
          <a:p>
            <a:pPr lvl="1"/>
            <a:r>
              <a:rPr lang="en-US" dirty="0"/>
              <a:t>sample neighbors from a neighbor list of a vertex.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D0BBDD93-08CF-9848-BA27-F8E557739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486786" cy="999465"/>
          </a:xfrm>
        </p:spPr>
        <p:txBody>
          <a:bodyPr>
            <a:normAutofit/>
          </a:bodyPr>
          <a:lstStyle/>
          <a:p>
            <a:r>
              <a:rPr lang="en-US" dirty="0"/>
              <a:t>Mini-batch with neighbor sampling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A3E91D0-1362-6448-9332-F86AE06BFB12}"/>
              </a:ext>
            </a:extLst>
          </p:cNvPr>
          <p:cNvSpPr/>
          <p:nvPr/>
        </p:nvSpPr>
        <p:spPr>
          <a:xfrm>
            <a:off x="6503093" y="4242975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D3EC1E-A025-AA4D-8459-BE8A1F8FAA5D}"/>
              </a:ext>
            </a:extLst>
          </p:cNvPr>
          <p:cNvGrpSpPr/>
          <p:nvPr/>
        </p:nvGrpSpPr>
        <p:grpSpPr>
          <a:xfrm>
            <a:off x="8039697" y="3300967"/>
            <a:ext cx="2182944" cy="2451386"/>
            <a:chOff x="7634963" y="2926213"/>
            <a:chExt cx="2182944" cy="24513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681AFF-4FC9-5341-8AF1-F83145B0FE8D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D5EB51-7BD9-4245-9B79-8B5AA23851DB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A1DDF-4A34-3A4D-BD72-76B3BB0ED271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89D8EF-CB9D-534D-AA72-6D990B9CE83A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83927C-2352-7248-8AFA-876A234FD70E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7987F5-60B2-614E-A07D-1FBA399348DD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C1717F-2D67-8A48-935C-22E44A043FF3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563A6F-D56E-D24A-880B-DF4DBF2FCA25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FF174-DCDC-5D4B-A2C7-9A6247F91C92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84FBD6-2BA0-A84C-BCAD-A1DF80BC76C9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60D5C-9BE9-1749-A44F-E3BC8BE7E4FE}"/>
                </a:ext>
              </a:extLst>
            </p:cNvPr>
            <p:cNvCxnSpPr>
              <a:stCxn id="7" idx="4"/>
              <a:endCxn id="15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D2F1A-D359-A64B-88F6-0B1910A5FFD3}"/>
              </a:ext>
            </a:extLst>
          </p:cNvPr>
          <p:cNvGrpSpPr/>
          <p:nvPr/>
        </p:nvGrpSpPr>
        <p:grpSpPr>
          <a:xfrm>
            <a:off x="1330678" y="3132398"/>
            <a:ext cx="5043099" cy="2822116"/>
            <a:chOff x="4127897" y="2764138"/>
            <a:chExt cx="5043099" cy="282211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1075F7-FFEA-7241-B408-A2F9E203D5B6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0A7351-4A51-2442-81ED-DF0B907B4CCD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52AD7E-1051-224B-8820-F81CA445F276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5E5527-13EE-3747-95C4-A3DD7FE9417E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6A8EE5-FB6E-E340-A90E-9F44C01CFD83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F6D74F-D0E1-A743-AA93-0E358DF7DC7A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999EA3-6BD8-F646-8FCC-D22B6B6D8A28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AB4212-94D9-634B-8683-91CCB7F0E9CF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BF61F6-9623-9C40-BA7F-91283AD77405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84561-E21B-F243-A933-3B3AE422A968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DE583EB-E1E8-974E-9ED9-3133ECAE5542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DA69AE8-CB3B-E745-A9C6-0B1A4FB399D2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14AEB3-BAE1-EE4C-95E1-8D9D41F43E57}"/>
                </a:ext>
              </a:extLst>
            </p:cNvPr>
            <p:cNvCxnSpPr>
              <a:stCxn id="18" idx="4"/>
              <a:endCxn id="19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F95954-0321-0D4C-9F63-8D94D8D75F06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54C499-FF1F-F04F-8DAC-D8AB7571530F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4C13B2-4D1A-0C41-8301-C9CBB35D59F8}"/>
                </a:ext>
              </a:extLst>
            </p:cNvPr>
            <p:cNvCxnSpPr>
              <a:stCxn id="18" idx="4"/>
              <a:endCxn id="21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3086C3-844E-BC4A-8464-3EE7B8D109E0}"/>
                </a:ext>
              </a:extLst>
            </p:cNvPr>
            <p:cNvCxnSpPr>
              <a:stCxn id="18" idx="4"/>
              <a:endCxn id="20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8EDDC9-A954-9347-B78E-9D0BCE3A7F79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DB982-EBD8-2140-B41A-D3C83C901160}"/>
                </a:ext>
              </a:extLst>
            </p:cNvPr>
            <p:cNvCxnSpPr>
              <a:stCxn id="20" idx="4"/>
              <a:endCxn id="26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76411A-4861-1149-A154-9E2BCE3CFD31}"/>
                </a:ext>
              </a:extLst>
            </p:cNvPr>
            <p:cNvCxnSpPr>
              <a:stCxn id="20" idx="4"/>
              <a:endCxn id="25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22DA37-279A-9D4D-A2C1-CC5E23624837}"/>
                </a:ext>
              </a:extLst>
            </p:cNvPr>
            <p:cNvCxnSpPr>
              <a:stCxn id="20" idx="4"/>
              <a:endCxn id="56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73BA81-3886-A941-A956-7CBCDF0B14B7}"/>
                </a:ext>
              </a:extLst>
            </p:cNvPr>
            <p:cNvCxnSpPr>
              <a:stCxn id="19" idx="4"/>
              <a:endCxn id="24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404907-8EE3-D246-B1AC-19CFBD862D01}"/>
                </a:ext>
              </a:extLst>
            </p:cNvPr>
            <p:cNvCxnSpPr>
              <a:cxnSpLocks/>
              <a:stCxn id="22" idx="4"/>
              <a:endCxn id="24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C6E57D-1FAA-024E-9234-2875BA91C735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A7EE2E-1D4A-3846-A350-A665A526F6AA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96B24C5-3325-264A-86F7-56EE71C99D04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DBE200-23EA-2C4B-8FE8-ADEBAF8AD7E2}"/>
                </a:ext>
              </a:extLst>
            </p:cNvPr>
            <p:cNvCxnSpPr>
              <a:stCxn id="23" idx="4"/>
              <a:endCxn id="41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1139F3-B225-BC4E-B4CA-D3DDA3E946EF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E1896-2A12-F94B-B4DF-7D21C4837DDF}"/>
                </a:ext>
              </a:extLst>
            </p:cNvPr>
            <p:cNvCxnSpPr>
              <a:cxnSpLocks/>
              <a:stCxn id="23" idx="4"/>
              <a:endCxn id="43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2E19E0-DF53-E645-8DD6-A1B03DAA223D}"/>
                </a:ext>
              </a:extLst>
            </p:cNvPr>
            <p:cNvCxnSpPr>
              <a:cxnSpLocks/>
              <a:stCxn id="23" idx="4"/>
              <a:endCxn id="25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6793A6-9422-C245-9CD5-167A47E9202D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378A32-E20F-014C-BCE0-0CA47BD77C08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3628D66-740D-AD4D-B421-DD712DE1E81C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6D3BEB-F2DC-5F49-87EA-1B30D66244EA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77B758-B9EB-134F-ADE7-398C2E8792BF}"/>
                </a:ext>
              </a:extLst>
            </p:cNvPr>
            <p:cNvCxnSpPr>
              <a:stCxn id="23" idx="4"/>
              <a:endCxn id="54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DCF8AF-DF5A-184B-B9DB-50E13D718D4F}"/>
                </a:ext>
              </a:extLst>
            </p:cNvPr>
            <p:cNvCxnSpPr>
              <a:stCxn id="23" idx="4"/>
              <a:endCxn id="46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587203-333A-B844-A8E6-72A3BAC2C347}"/>
                </a:ext>
              </a:extLst>
            </p:cNvPr>
            <p:cNvCxnSpPr>
              <a:stCxn id="21" idx="4"/>
              <a:endCxn id="24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5C6E5F-DF54-C040-A56E-CEB492B07B4E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629874-977B-2B47-878A-7B0DE8C9C3E7}"/>
                </a:ext>
              </a:extLst>
            </p:cNvPr>
            <p:cNvCxnSpPr>
              <a:stCxn id="21" idx="4"/>
              <a:endCxn id="51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01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612436"/>
            <a:ext cx="10816920" cy="2455953"/>
          </a:xfrm>
        </p:spPr>
        <p:txBody>
          <a:bodyPr/>
          <a:lstStyle/>
          <a:p>
            <a:r>
              <a:rPr lang="en-US" dirty="0"/>
              <a:t>Many applications can be formulated as graph problems.</a:t>
            </a:r>
          </a:p>
          <a:p>
            <a:r>
              <a:rPr lang="en-US" dirty="0"/>
              <a:t>Graph neural network is a new technique for graph learning.</a:t>
            </a:r>
          </a:p>
          <a:p>
            <a:pPr lvl="1"/>
            <a:r>
              <a:rPr lang="en-US" dirty="0"/>
              <a:t>GNN has multiple advantages over traditional methods.</a:t>
            </a:r>
          </a:p>
          <a:p>
            <a:r>
              <a:rPr lang="en-US" dirty="0"/>
              <a:t>We demonstrate how GNNs are used in multiple graph tasks and how these GNN models can be trained.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BE409-6E26-8544-9882-BC2A89959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A741-9E9D-694A-9946-2F7F75B11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r>
              <a:rPr lang="en-US" dirty="0"/>
              <a:t>DGL doc: </a:t>
            </a:r>
            <a:r>
              <a:rPr lang="en-US" dirty="0">
                <a:hlinkClick r:id="rId3"/>
              </a:rPr>
              <a:t>http://doc.dgl.ai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21D46-CAEA-034B-AEEC-BC6A421AB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94961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B9DF-F9FC-A341-B69A-551EAC60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send an email to </a:t>
            </a:r>
            <a:r>
              <a:rPr lang="en-US" dirty="0">
                <a:hlinkClick r:id="rId2"/>
              </a:rPr>
              <a:t>dgl-devday@request-nb.mxnet.io</a:t>
            </a:r>
            <a:endParaRPr lang="en-US" dirty="0"/>
          </a:p>
          <a:p>
            <a:r>
              <a:rPr lang="en-US" dirty="0"/>
              <a:t>You’ll get two replies in a few minutes. The second email contains a URL of the </a:t>
            </a:r>
            <a:r>
              <a:rPr lang="en-US" dirty="0" err="1"/>
              <a:t>SageMaker</a:t>
            </a:r>
            <a:r>
              <a:rPr lang="en-US" dirty="0"/>
              <a:t> </a:t>
            </a:r>
            <a:r>
              <a:rPr lang="en-US"/>
              <a:t>notebook instance.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D23B7-137C-EB40-93B4-B87B8B384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Notebook setup</a:t>
            </a:r>
          </a:p>
        </p:txBody>
      </p:sp>
    </p:spTree>
    <p:extLst>
      <p:ext uri="{BB962C8B-B14F-4D97-AF65-F5344CB8AC3E}">
        <p14:creationId xmlns:p14="http://schemas.microsoft.com/office/powerpoint/2010/main" val="76278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2545B-CBA9-4649-A44A-97AF20AEE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7C7B9-AEBA-4A4A-AD4B-713EB7C62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FFBC3-EB74-BD4E-A7DE-34F0FC4829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976217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16976" y="170481"/>
            <a:ext cx="4386022" cy="4355024"/>
            <a:chOff x="216976" y="170481"/>
            <a:chExt cx="4386022" cy="43550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2059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Fraud &amp; Abuse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Detect malicious accounts, fraudulent financial transactions, fake reviews, fraudulent insurance claims, …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7445579" y="129561"/>
            <a:ext cx="4386022" cy="4355024"/>
            <a:chOff x="7262858" y="550528"/>
            <a:chExt cx="4386022" cy="43550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2572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Recommendations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Products, media, articles, experiences, jobs, courses, spouses, …</a:t>
                </a:r>
              </a:p>
            </p:txBody>
          </p:sp>
          <p:pic>
            <p:nvPicPr>
              <p:cNvPr id="13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88812C-783E-264A-9B6D-77838FAB762F}"/>
              </a:ext>
            </a:extLst>
          </p:cNvPr>
          <p:cNvGrpSpPr/>
          <p:nvPr/>
        </p:nvGrpSpPr>
        <p:grpSpPr>
          <a:xfrm>
            <a:off x="2614723" y="4827079"/>
            <a:ext cx="6962553" cy="1922807"/>
            <a:chOff x="2577883" y="4763007"/>
            <a:chExt cx="6962553" cy="19228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15FD90-0734-E44A-A18A-CBB75F21CAB8}"/>
                </a:ext>
              </a:extLst>
            </p:cNvPr>
            <p:cNvSpPr/>
            <p:nvPr/>
          </p:nvSpPr>
          <p:spPr>
            <a:xfrm>
              <a:off x="2577883" y="4763007"/>
              <a:ext cx="6962553" cy="19228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32884A-81ED-DC46-9559-AC11915A7BF6}"/>
                </a:ext>
              </a:extLst>
            </p:cNvPr>
            <p:cNvGrpSpPr/>
            <p:nvPr/>
          </p:nvGrpSpPr>
          <p:grpSpPr>
            <a:xfrm>
              <a:off x="2651564" y="4790250"/>
              <a:ext cx="6576830" cy="1700756"/>
              <a:chOff x="1783659" y="4759361"/>
              <a:chExt cx="6576830" cy="1700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53E8A-BAF5-7C43-BDAE-BC749E9A17CE}"/>
                  </a:ext>
                </a:extLst>
              </p:cNvPr>
              <p:cNvGrpSpPr/>
              <p:nvPr/>
            </p:nvGrpSpPr>
            <p:grpSpPr>
              <a:xfrm>
                <a:off x="1783659" y="4821692"/>
                <a:ext cx="4087615" cy="1477328"/>
                <a:chOff x="592873" y="1233320"/>
                <a:chExt cx="4087615" cy="1477328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351BB5-F9DF-B145-9938-8A6CA8497422}"/>
                    </a:ext>
                  </a:extLst>
                </p:cNvPr>
                <p:cNvSpPr txBox="1"/>
                <p:nvPr/>
              </p:nvSpPr>
              <p:spPr>
                <a:xfrm>
                  <a:off x="592873" y="1233320"/>
                  <a:ext cx="15014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</a:rPr>
                    <a:t>Marketing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39E432-D0D5-DB48-9E28-71984182F171}"/>
                    </a:ext>
                  </a:extLst>
                </p:cNvPr>
                <p:cNvSpPr txBox="1"/>
                <p:nvPr/>
              </p:nvSpPr>
              <p:spPr>
                <a:xfrm>
                  <a:off x="592873" y="1694985"/>
                  <a:ext cx="4087615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Who should get a discount? Who are the influencers? Who are the risk of churning?</a:t>
                  </a:r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FC466F4-5694-824B-B343-FA6ECDF3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759361"/>
                <a:ext cx="2264489" cy="1700756"/>
              </a:xfrm>
              <a:prstGeom prst="rect">
                <a:avLst/>
              </a:prstGeom>
            </p:spPr>
          </p:pic>
        </p:grp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06FB0E-DA84-EA45-8261-73A1F38C5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77F44-C769-C445-B1C0-0FA81BB1A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072FF6-FC6D-E949-9A6D-03069363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6B8F97-C45D-B648-B632-82D148665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A graph view of the business problems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2AA66A-10D6-9E42-BFE7-F733D5F33E4C}"/>
              </a:ext>
            </a:extLst>
          </p:cNvPr>
          <p:cNvGrpSpPr/>
          <p:nvPr/>
        </p:nvGrpSpPr>
        <p:grpSpPr>
          <a:xfrm>
            <a:off x="466747" y="1516572"/>
            <a:ext cx="3516318" cy="2906843"/>
            <a:chOff x="466747" y="1516572"/>
            <a:chExt cx="3516318" cy="29068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69941D-81C4-0249-89D4-26E770C64F6E}"/>
                </a:ext>
              </a:extLst>
            </p:cNvPr>
            <p:cNvSpPr/>
            <p:nvPr/>
          </p:nvSpPr>
          <p:spPr>
            <a:xfrm>
              <a:off x="466747" y="1516572"/>
              <a:ext cx="3516318" cy="29068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CFCC24-7770-704C-9B36-68E38B844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1" y="1531383"/>
              <a:ext cx="3175168" cy="238484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1449756" y="3966677"/>
              <a:ext cx="1561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AAF43-D13D-804E-A6D6-EB6018088B2D}"/>
              </a:ext>
            </a:extLst>
          </p:cNvPr>
          <p:cNvGrpSpPr/>
          <p:nvPr/>
        </p:nvGrpSpPr>
        <p:grpSpPr>
          <a:xfrm>
            <a:off x="7656162" y="1410347"/>
            <a:ext cx="3780435" cy="3456121"/>
            <a:chOff x="7656162" y="1410347"/>
            <a:chExt cx="3780435" cy="34561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E7FE3E-8B39-EC4D-B1EA-A06DA16F3BBF}"/>
                </a:ext>
              </a:extLst>
            </p:cNvPr>
            <p:cNvSpPr/>
            <p:nvPr/>
          </p:nvSpPr>
          <p:spPr>
            <a:xfrm>
              <a:off x="7656162" y="1410347"/>
              <a:ext cx="3780435" cy="34561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3819114-D988-0542-92C2-ECA73C8E0E62}"/>
                </a:ext>
              </a:extLst>
            </p:cNvPr>
            <p:cNvGrpSpPr/>
            <p:nvPr/>
          </p:nvGrpSpPr>
          <p:grpSpPr>
            <a:xfrm>
              <a:off x="7798672" y="1605025"/>
              <a:ext cx="3555128" cy="3100316"/>
              <a:chOff x="7798672" y="1605025"/>
              <a:chExt cx="3555128" cy="310031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CE00FE-411F-B443-8DA4-A3A64304BF3B}"/>
                  </a:ext>
                </a:extLst>
              </p:cNvPr>
              <p:cNvSpPr txBox="1"/>
              <p:nvPr/>
            </p:nvSpPr>
            <p:spPr>
              <a:xfrm>
                <a:off x="8164238" y="4336009"/>
                <a:ext cx="304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Financial transactions network</a:t>
                </a:r>
                <a:endParaRPr lang="en-US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622AAD3-DD1C-8C42-B71E-DDDB4F3B6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8672" y="1605025"/>
                <a:ext cx="3555128" cy="2730984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0B384-6444-1E44-ADD3-CCE8648A6583}"/>
              </a:ext>
            </a:extLst>
          </p:cNvPr>
          <p:cNvGrpSpPr/>
          <p:nvPr/>
        </p:nvGrpSpPr>
        <p:grpSpPr>
          <a:xfrm>
            <a:off x="3374159" y="3580108"/>
            <a:ext cx="4138403" cy="3277892"/>
            <a:chOff x="3374159" y="3580108"/>
            <a:chExt cx="4138403" cy="32778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BAEB00-96BD-4041-A0C3-6FC762FCB054}"/>
                </a:ext>
              </a:extLst>
            </p:cNvPr>
            <p:cNvSpPr/>
            <p:nvPr/>
          </p:nvSpPr>
          <p:spPr>
            <a:xfrm>
              <a:off x="3374159" y="3580108"/>
              <a:ext cx="4138403" cy="327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3818099" y="6488668"/>
              <a:ext cx="3090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Collaborative knowledge graph</a:t>
              </a:r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3CA700-64E1-2644-81B9-346B3905D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7759" y="3700101"/>
              <a:ext cx="3936350" cy="2906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701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16976" y="170481"/>
            <a:ext cx="4386022" cy="4355024"/>
            <a:chOff x="216976" y="170481"/>
            <a:chExt cx="4386022" cy="43550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2059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Fraud &amp; Abuse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Detect malicious accounts, fraudulent financial transactions, fake reviews, fraudulent insurance claims, …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7498834" y="170481"/>
            <a:ext cx="4386022" cy="4355024"/>
            <a:chOff x="7262858" y="550528"/>
            <a:chExt cx="4386022" cy="43550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2572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Recommendations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Products, media, articles, experiences, jobs, courses, spouses, …</a:t>
                </a:r>
              </a:p>
            </p:txBody>
          </p:sp>
          <p:pic>
            <p:nvPicPr>
              <p:cNvPr id="13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88812C-783E-264A-9B6D-77838FAB762F}"/>
              </a:ext>
            </a:extLst>
          </p:cNvPr>
          <p:cNvGrpSpPr/>
          <p:nvPr/>
        </p:nvGrpSpPr>
        <p:grpSpPr>
          <a:xfrm>
            <a:off x="2614723" y="4827079"/>
            <a:ext cx="6962553" cy="1922807"/>
            <a:chOff x="2577883" y="4763007"/>
            <a:chExt cx="6962553" cy="19228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15FD90-0734-E44A-A18A-CBB75F21CAB8}"/>
                </a:ext>
              </a:extLst>
            </p:cNvPr>
            <p:cNvSpPr/>
            <p:nvPr/>
          </p:nvSpPr>
          <p:spPr>
            <a:xfrm>
              <a:off x="2577883" y="4763007"/>
              <a:ext cx="6962553" cy="19228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32884A-81ED-DC46-9559-AC11915A7BF6}"/>
                </a:ext>
              </a:extLst>
            </p:cNvPr>
            <p:cNvGrpSpPr/>
            <p:nvPr/>
          </p:nvGrpSpPr>
          <p:grpSpPr>
            <a:xfrm>
              <a:off x="2651564" y="4790250"/>
              <a:ext cx="6576830" cy="1700756"/>
              <a:chOff x="1783659" y="4759361"/>
              <a:chExt cx="6576830" cy="1700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53E8A-BAF5-7C43-BDAE-BC749E9A17CE}"/>
                  </a:ext>
                </a:extLst>
              </p:cNvPr>
              <p:cNvGrpSpPr/>
              <p:nvPr/>
            </p:nvGrpSpPr>
            <p:grpSpPr>
              <a:xfrm>
                <a:off x="1783659" y="4821692"/>
                <a:ext cx="4087615" cy="1477328"/>
                <a:chOff x="592873" y="1233320"/>
                <a:chExt cx="4087615" cy="1477328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351BB5-F9DF-B145-9938-8A6CA8497422}"/>
                    </a:ext>
                  </a:extLst>
                </p:cNvPr>
                <p:cNvSpPr txBox="1"/>
                <p:nvPr/>
              </p:nvSpPr>
              <p:spPr>
                <a:xfrm>
                  <a:off x="592873" y="1233320"/>
                  <a:ext cx="15014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</a:rPr>
                    <a:t>Marketing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39E432-D0D5-DB48-9E28-71984182F171}"/>
                    </a:ext>
                  </a:extLst>
                </p:cNvPr>
                <p:cNvSpPr txBox="1"/>
                <p:nvPr/>
              </p:nvSpPr>
              <p:spPr>
                <a:xfrm>
                  <a:off x="592873" y="1694985"/>
                  <a:ext cx="4087615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Who should get a discount? Who are the influencers? Who are the risk of churning?</a:t>
                  </a:r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FC466F4-5694-824B-B343-FA6ECDF3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759361"/>
                <a:ext cx="2264489" cy="170075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2651D4-B54F-7940-8CD7-41F017360849}"/>
              </a:ext>
            </a:extLst>
          </p:cNvPr>
          <p:cNvGrpSpPr/>
          <p:nvPr/>
        </p:nvGrpSpPr>
        <p:grpSpPr>
          <a:xfrm>
            <a:off x="1854157" y="1426342"/>
            <a:ext cx="3169929" cy="2724615"/>
            <a:chOff x="7656162" y="1410347"/>
            <a:chExt cx="3169929" cy="272461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11B8F2-0AAC-D145-B1AD-B177CB4AE3A1}"/>
                </a:ext>
              </a:extLst>
            </p:cNvPr>
            <p:cNvSpPr/>
            <p:nvPr/>
          </p:nvSpPr>
          <p:spPr>
            <a:xfrm>
              <a:off x="7656162" y="1410347"/>
              <a:ext cx="3169929" cy="27246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6E8984A-F589-A24E-8DDF-2F28328A177B}"/>
                </a:ext>
              </a:extLst>
            </p:cNvPr>
            <p:cNvGrpSpPr/>
            <p:nvPr/>
          </p:nvGrpSpPr>
          <p:grpSpPr>
            <a:xfrm>
              <a:off x="7798672" y="1605025"/>
              <a:ext cx="2799850" cy="2431362"/>
              <a:chOff x="7798672" y="1605025"/>
              <a:chExt cx="2799850" cy="243136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8602D4-975B-C148-A821-FD2A37B85C46}"/>
                  </a:ext>
                </a:extLst>
              </p:cNvPr>
              <p:cNvSpPr txBox="1"/>
              <p:nvPr/>
            </p:nvSpPr>
            <p:spPr>
              <a:xfrm>
                <a:off x="8075783" y="3728610"/>
                <a:ext cx="24145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Financial transactions network</a:t>
                </a:r>
                <a:endParaRPr lang="en-US" sz="1400" dirty="0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63EED31-80ED-4543-95C7-AE42B213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8672" y="1605025"/>
                <a:ext cx="2799850" cy="2150793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19C1C4-981B-DA40-B9A2-E0BF3ED00F90}"/>
              </a:ext>
            </a:extLst>
          </p:cNvPr>
          <p:cNvGrpSpPr/>
          <p:nvPr/>
        </p:nvGrpSpPr>
        <p:grpSpPr>
          <a:xfrm>
            <a:off x="6869507" y="1474419"/>
            <a:ext cx="3169928" cy="2676537"/>
            <a:chOff x="3374160" y="3580107"/>
            <a:chExt cx="3169928" cy="267653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302F00-7727-D04F-BF76-281A3D51BC2C}"/>
                </a:ext>
              </a:extLst>
            </p:cNvPr>
            <p:cNvSpPr/>
            <p:nvPr/>
          </p:nvSpPr>
          <p:spPr>
            <a:xfrm>
              <a:off x="3374160" y="3580107"/>
              <a:ext cx="3169928" cy="26765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66446E-4C64-0644-BCE9-4104A77E7167}"/>
                </a:ext>
              </a:extLst>
            </p:cNvPr>
            <p:cNvSpPr txBox="1"/>
            <p:nvPr/>
          </p:nvSpPr>
          <p:spPr>
            <a:xfrm>
              <a:off x="3722663" y="5812730"/>
              <a:ext cx="2448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Collaborative knowledge graph</a:t>
              </a:r>
              <a:endParaRPr lang="en-US" sz="14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266584-A953-2145-9F49-AE42E01A3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7759" y="3700102"/>
              <a:ext cx="2906749" cy="214652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2100E3-DF6C-274B-A2F4-1F80DA37A160}"/>
              </a:ext>
            </a:extLst>
          </p:cNvPr>
          <p:cNvGrpSpPr/>
          <p:nvPr/>
        </p:nvGrpSpPr>
        <p:grpSpPr>
          <a:xfrm>
            <a:off x="7146067" y="4468740"/>
            <a:ext cx="2575205" cy="2334622"/>
            <a:chOff x="466747" y="1953403"/>
            <a:chExt cx="2575205" cy="233462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35A446-83D0-5041-96DA-C12A53E1200A}"/>
                </a:ext>
              </a:extLst>
            </p:cNvPr>
            <p:cNvSpPr/>
            <p:nvPr/>
          </p:nvSpPr>
          <p:spPr>
            <a:xfrm>
              <a:off x="466747" y="1953403"/>
              <a:ext cx="2575205" cy="23346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52EF1B-0615-7141-8CFA-21B22F16A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653" y="2104661"/>
              <a:ext cx="2381391" cy="17886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8BF429-64FB-4349-8824-BFE819F0F359}"/>
                </a:ext>
              </a:extLst>
            </p:cNvPr>
            <p:cNvSpPr txBox="1"/>
            <p:nvPr/>
          </p:nvSpPr>
          <p:spPr>
            <a:xfrm>
              <a:off x="1005396" y="3980248"/>
              <a:ext cx="1256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Social network</a:t>
              </a:r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546BE5-A2C6-1C42-9CAE-F0A6B747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A70A2-8E24-084B-8222-2626183BA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876DCE-2F65-8746-BC61-8D42E226B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6A2FBD-2604-8E4B-BCFA-31D00C9309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5BD89-6273-8F40-B9B6-F282700259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More graph problems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5CD872-08FD-8E4C-9DC0-488EB60D18BF}"/>
              </a:ext>
            </a:extLst>
          </p:cNvPr>
          <p:cNvGrpSpPr/>
          <p:nvPr/>
        </p:nvGrpSpPr>
        <p:grpSpPr>
          <a:xfrm>
            <a:off x="1065726" y="2683373"/>
            <a:ext cx="3166017" cy="2231951"/>
            <a:chOff x="468350" y="3503505"/>
            <a:chExt cx="3166017" cy="2231951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850D9949-904B-F346-A67B-78EC9274A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46DE99-C26D-7949-A31E-AF0AE7CFBD5F}"/>
                </a:ext>
              </a:extLst>
            </p:cNvPr>
            <p:cNvSpPr txBox="1"/>
            <p:nvPr/>
          </p:nvSpPr>
          <p:spPr>
            <a:xfrm>
              <a:off x="1071464" y="5366124"/>
              <a:ext cx="1575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Drug discovery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DBC7E-76B7-254E-9346-8EBD2CE77F72}"/>
              </a:ext>
            </a:extLst>
          </p:cNvPr>
          <p:cNvGrpSpPr/>
          <p:nvPr/>
        </p:nvGrpSpPr>
        <p:grpSpPr>
          <a:xfrm>
            <a:off x="4459269" y="2311439"/>
            <a:ext cx="2897149" cy="2603885"/>
            <a:chOff x="8940134" y="4442629"/>
            <a:chExt cx="2897149" cy="2603885"/>
          </a:xfrm>
        </p:grpSpPr>
        <p:pic>
          <p:nvPicPr>
            <p:cNvPr id="8" name="Picture 8" descr="Image result for knowledge graph">
              <a:extLst>
                <a:ext uri="{FF2B5EF4-FFF2-40B4-BE49-F238E27FC236}">
                  <a16:creationId xmlns:a16="http://schemas.microsoft.com/office/drawing/2014/main" id="{7677093B-8C7E-4844-83EC-263F6AA05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0DCF-0D07-6742-A451-141E21499338}"/>
                </a:ext>
              </a:extLst>
            </p:cNvPr>
            <p:cNvSpPr txBox="1"/>
            <p:nvPr/>
          </p:nvSpPr>
          <p:spPr>
            <a:xfrm>
              <a:off x="9484293" y="6677182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  <p:pic>
        <p:nvPicPr>
          <p:cNvPr id="1026" name="Picture 2" descr="Image result for road network">
            <a:extLst>
              <a:ext uri="{FF2B5EF4-FFF2-40B4-BE49-F238E27FC236}">
                <a16:creationId xmlns:a16="http://schemas.microsoft.com/office/drawing/2014/main" id="{CEF409D4-5737-DA43-A489-40E544C9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32" y="1825625"/>
            <a:ext cx="3647854" cy="29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33006A-C0CF-3E45-98E7-D83C099DE38A}"/>
              </a:ext>
            </a:extLst>
          </p:cNvPr>
          <p:cNvSpPr txBox="1"/>
          <p:nvPr/>
        </p:nvSpPr>
        <p:spPr>
          <a:xfrm>
            <a:off x="9186313" y="4549667"/>
            <a:ext cx="149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network</a:t>
            </a:r>
          </a:p>
        </p:txBody>
      </p:sp>
    </p:spTree>
    <p:extLst>
      <p:ext uri="{BB962C8B-B14F-4D97-AF65-F5344CB8AC3E}">
        <p14:creationId xmlns:p14="http://schemas.microsoft.com/office/powerpoint/2010/main" val="2463150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5DC4-EFAA-D641-8DF4-B5E138BB8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Network embeddings</a:t>
            </a:r>
          </a:p>
          <a:p>
            <a:pPr lvl="1"/>
            <a:r>
              <a:rPr lang="en-US" dirty="0"/>
              <a:t>Matrix factorization</a:t>
            </a:r>
          </a:p>
          <a:p>
            <a:pPr lvl="1"/>
            <a:r>
              <a:rPr lang="en-US" dirty="0"/>
              <a:t>Tensor decomposition</a:t>
            </a:r>
          </a:p>
          <a:p>
            <a:pPr lvl="1"/>
            <a:r>
              <a:rPr lang="en-US" dirty="0"/>
              <a:t>Deep Walk</a:t>
            </a:r>
          </a:p>
          <a:p>
            <a:pPr lvl="1"/>
            <a:r>
              <a:rPr lang="en-US" dirty="0"/>
              <a:t>Autoencoder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Traditional methods use embedding matrix to encode.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01ED9-777B-4546-B272-124E1E10D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311A7-5728-0644-81B2-7008BEA1F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Traditional methods for network embedding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57F6A-E715-4048-8B8B-54A2402B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5" y="3429000"/>
            <a:ext cx="6042306" cy="2614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2335C-F726-BB4B-AC22-04DBD4CD269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2003972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35C1-6FB5-4C48-9783-ABB8A4B30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Traditional methods are all </a:t>
            </a:r>
            <a:r>
              <a:rPr lang="en-US" dirty="0" err="1"/>
              <a:t>transductive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Only learn from the graph structure.</a:t>
            </a:r>
          </a:p>
          <a:p>
            <a:pPr lvl="1"/>
            <a:r>
              <a:rPr lang="en-US" dirty="0"/>
              <a:t>Network embeddings cannot be trained with the supervision from the downstream tasks.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F1CED-4F06-DC42-9341-E2FC333B2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15CEB-1C3E-8B41-8A03-C1D0CE4D5F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Limitations in traditional methods</a:t>
            </a:r>
          </a:p>
        </p:txBody>
      </p:sp>
    </p:spTree>
    <p:extLst>
      <p:ext uri="{BB962C8B-B14F-4D97-AF65-F5344CB8AC3E}">
        <p14:creationId xmlns:p14="http://schemas.microsoft.com/office/powerpoint/2010/main" val="4288103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nodes to low-dimension space so that similarity in the embedding space approximates similarity in the original graph.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A817D-7467-154A-AAC3-726C4FA082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C7599-968B-2447-AE7D-C71B80962C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Graph learning requires to embed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C3B55-A4A2-044A-B38D-0F3D8D87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5" y="2735979"/>
            <a:ext cx="7983538" cy="3440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AF472-C070-264B-A125-08BCD569DD0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174583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906616"/>
            <a:ext cx="10816920" cy="41612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Node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Detect malicious accounts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Target right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Link prediction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Recommendations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missing relations in a knowledge graph</a:t>
            </a:r>
          </a:p>
          <a:p>
            <a:pPr>
              <a:lnSpc>
                <a:spcPct val="100000"/>
              </a:lnSpc>
            </a:pPr>
            <a:r>
              <a:rPr lang="en-US" dirty="0"/>
              <a:t>Graph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the property of a chemical compound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C2608-1E89-2149-97FF-B81DA36E53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Tasks in graph learning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48964D-7E5B-164E-A84D-CDBF32D4DB56}"/>
              </a:ext>
            </a:extLst>
          </p:cNvPr>
          <p:cNvGrpSpPr/>
          <p:nvPr/>
        </p:nvGrpSpPr>
        <p:grpSpPr>
          <a:xfrm>
            <a:off x="7562628" y="5181799"/>
            <a:ext cx="2525803" cy="1612648"/>
            <a:chOff x="7917590" y="5223670"/>
            <a:chExt cx="2525803" cy="16126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43225D-F702-404B-992D-EE2EE178469C}"/>
                </a:ext>
              </a:extLst>
            </p:cNvPr>
            <p:cNvSpPr/>
            <p:nvPr/>
          </p:nvSpPr>
          <p:spPr>
            <a:xfrm>
              <a:off x="7917590" y="5223670"/>
              <a:ext cx="2525803" cy="16126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C623A3-2C00-1040-809B-06B1AB813363}"/>
                </a:ext>
              </a:extLst>
            </p:cNvPr>
            <p:cNvGrpSpPr/>
            <p:nvPr/>
          </p:nvGrpSpPr>
          <p:grpSpPr>
            <a:xfrm>
              <a:off x="7975942" y="5340675"/>
              <a:ext cx="2409100" cy="1468925"/>
              <a:chOff x="468351" y="3876814"/>
              <a:chExt cx="2409100" cy="1468925"/>
            </a:xfrm>
          </p:grpSpPr>
          <p:pic>
            <p:nvPicPr>
              <p:cNvPr id="7" name="Picture 2" descr="Image result for molecular structure">
                <a:extLst>
                  <a:ext uri="{FF2B5EF4-FFF2-40B4-BE49-F238E27FC236}">
                    <a16:creationId xmlns:a16="http://schemas.microsoft.com/office/drawing/2014/main" id="{07DE3959-2BFD-E244-9575-D8D9980065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351" y="3876814"/>
                <a:ext cx="2409100" cy="1188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03EB7-6E66-8A41-A54E-80189293F75C}"/>
                  </a:ext>
                </a:extLst>
              </p:cNvPr>
              <p:cNvSpPr txBox="1"/>
              <p:nvPr/>
            </p:nvSpPr>
            <p:spPr>
              <a:xfrm>
                <a:off x="1039489" y="5037962"/>
                <a:ext cx="1266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Drug discovery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F5C7F5-530C-0D4D-853E-6781BBED103E}"/>
              </a:ext>
            </a:extLst>
          </p:cNvPr>
          <p:cNvGrpSpPr/>
          <p:nvPr/>
        </p:nvGrpSpPr>
        <p:grpSpPr>
          <a:xfrm>
            <a:off x="8192118" y="2945745"/>
            <a:ext cx="3051105" cy="2045578"/>
            <a:chOff x="7215113" y="2687783"/>
            <a:chExt cx="3051105" cy="204557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058961-5DD3-3F40-9632-8B382E0C284C}"/>
                </a:ext>
              </a:extLst>
            </p:cNvPr>
            <p:cNvSpPr/>
            <p:nvPr/>
          </p:nvSpPr>
          <p:spPr>
            <a:xfrm>
              <a:off x="7215113" y="2687783"/>
              <a:ext cx="3051105" cy="20455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8" descr="Image result for knowledge graph">
              <a:extLst>
                <a:ext uri="{FF2B5EF4-FFF2-40B4-BE49-F238E27FC236}">
                  <a16:creationId xmlns:a16="http://schemas.microsoft.com/office/drawing/2014/main" id="{2200D9A7-1280-1149-8016-E5AA4DF88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67" y="2878850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087C7F-74E5-1C47-A2C3-3EE4FC39C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09" y="131836"/>
            <a:ext cx="4728271" cy="26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C3B55-A4A2-044A-B38D-0F3D8D87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23" y="3633978"/>
            <a:ext cx="6448858" cy="27795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en-US" dirty="0"/>
              <a:t>Embed nodes to a low-dimension space so that these embeddings capture the essential task-specific information and use them to train off-the-self classifiers.</a:t>
            </a:r>
          </a:p>
          <a:p>
            <a:pPr lvl="1"/>
            <a:r>
              <a:rPr lang="en-US" dirty="0"/>
              <a:t>For example, the similarity in the embedding space approximates similarity in the original graph.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D01F1-F480-D84B-A923-11B3B2EA0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278967" cy="9994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Graph learning requires to embed nodes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AF472-C070-264B-A125-08BCD569DD0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9563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2290-98E8-764B-96AE-28F8C51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16726"/>
            <a:ext cx="7577303" cy="361603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Generate embeddings by manual feature engineering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Requires domain expertise, involves considerable manual fine-tuning, time consuming, does not scale, …</a:t>
            </a:r>
          </a:p>
          <a:p>
            <a:pPr>
              <a:lnSpc>
                <a:spcPct val="110000"/>
              </a:lnSpc>
            </a:pPr>
            <a:r>
              <a:rPr lang="en-US" dirty="0"/>
              <a:t>Automatically generate embeddings using unsupervised dimensionality reduction approaches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Singular value decomposition, tensor decomposition, co-factorization, deep walks, etc.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Cannot effectively combine rich attributes with network structure.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Employ mostly (multi-)liner models.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 not allow for end-to-end learning.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5A158A-7F08-4F4D-BF38-7922D840B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474452" cy="9994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Traditional solutions</a:t>
            </a:r>
            <a:br>
              <a:rPr lang="en-US" dirty="0"/>
            </a:br>
            <a:r>
              <a:rPr lang="en-US" dirty="0"/>
              <a:t>approaches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F1D661-9E69-BF42-B2A6-2AF5971858E1}"/>
              </a:ext>
            </a:extLst>
          </p:cNvPr>
          <p:cNvGrpSpPr/>
          <p:nvPr/>
        </p:nvGrpSpPr>
        <p:grpSpPr>
          <a:xfrm>
            <a:off x="7562628" y="5181799"/>
            <a:ext cx="2525803" cy="1612648"/>
            <a:chOff x="7917590" y="5223670"/>
            <a:chExt cx="2525803" cy="16126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1F0101-1CD4-3C45-BAC5-713A2022121D}"/>
                </a:ext>
              </a:extLst>
            </p:cNvPr>
            <p:cNvSpPr/>
            <p:nvPr/>
          </p:nvSpPr>
          <p:spPr>
            <a:xfrm>
              <a:off x="7917590" y="5223670"/>
              <a:ext cx="2525803" cy="16126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3A1BCC-2EE8-2C43-B758-89F14920B2B1}"/>
                </a:ext>
              </a:extLst>
            </p:cNvPr>
            <p:cNvGrpSpPr/>
            <p:nvPr/>
          </p:nvGrpSpPr>
          <p:grpSpPr>
            <a:xfrm>
              <a:off x="7975942" y="5340675"/>
              <a:ext cx="2409100" cy="1468925"/>
              <a:chOff x="468351" y="3876814"/>
              <a:chExt cx="2409100" cy="1468925"/>
            </a:xfrm>
          </p:grpSpPr>
          <p:pic>
            <p:nvPicPr>
              <p:cNvPr id="7" name="Picture 2" descr="Image result for molecular structure">
                <a:extLst>
                  <a:ext uri="{FF2B5EF4-FFF2-40B4-BE49-F238E27FC236}">
                    <a16:creationId xmlns:a16="http://schemas.microsoft.com/office/drawing/2014/main" id="{6EA82BAD-EB3D-9D4A-9766-AE961911FC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351" y="3876814"/>
                <a:ext cx="2409100" cy="1188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ECA35-70B3-7E4E-AE60-1CBEFB07F362}"/>
                  </a:ext>
                </a:extLst>
              </p:cNvPr>
              <p:cNvSpPr txBox="1"/>
              <p:nvPr/>
            </p:nvSpPr>
            <p:spPr>
              <a:xfrm>
                <a:off x="1039489" y="5037962"/>
                <a:ext cx="1266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Drug discovery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C6A0E4-8548-C84A-9E0B-E13B832FD336}"/>
              </a:ext>
            </a:extLst>
          </p:cNvPr>
          <p:cNvGrpSpPr/>
          <p:nvPr/>
        </p:nvGrpSpPr>
        <p:grpSpPr>
          <a:xfrm>
            <a:off x="8192118" y="2945745"/>
            <a:ext cx="3051105" cy="2072296"/>
            <a:chOff x="7215113" y="2687783"/>
            <a:chExt cx="3051105" cy="207229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035198-6249-FF4A-915F-493293AE11E0}"/>
                </a:ext>
              </a:extLst>
            </p:cNvPr>
            <p:cNvSpPr/>
            <p:nvPr/>
          </p:nvSpPr>
          <p:spPr>
            <a:xfrm>
              <a:off x="7215113" y="2687783"/>
              <a:ext cx="3051105" cy="20722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8" descr="Image result for knowledge graph">
              <a:extLst>
                <a:ext uri="{FF2B5EF4-FFF2-40B4-BE49-F238E27FC236}">
                  <a16:creationId xmlns:a16="http://schemas.microsoft.com/office/drawing/2014/main" id="{00DCA358-7209-8F43-83C8-C8966D832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67" y="2878850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27A18-B5D8-7A45-994E-535CF188F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09" y="131836"/>
            <a:ext cx="4728271" cy="26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6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919" y="1821283"/>
            <a:ext cx="10816920" cy="2181632"/>
          </a:xfrm>
        </p:spPr>
        <p:txBody>
          <a:bodyPr>
            <a:normAutofit/>
          </a:bodyPr>
          <a:lstStyle/>
          <a:p>
            <a:r>
              <a:rPr lang="en-US" dirty="0"/>
              <a:t>Graph Neural Network (GNN): learns embedding on nodes/edges/graphs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8D8F5-6344-6643-BE80-6AF41C7F4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GNN?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4116785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computes node embeddings using both graph structure and node/edge features.</a:t>
            </a:r>
          </a:p>
          <a:p>
            <a:r>
              <a:rPr lang="en-US" dirty="0"/>
              <a:t>GNN are naturally inductive models because they run the same neural networks on nodes and edges.</a:t>
            </a:r>
          </a:p>
          <a:p>
            <a:r>
              <a:rPr lang="en-US" dirty="0"/>
              <a:t>GNN and downstream models can be trained in an end-to-end fashion.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B4BE9-EE59-704B-95FB-BBD9F69A3E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new in GNN?</a:t>
            </a:r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en-US" dirty="0"/>
              <a:t>GNN is emerging as an important class of DL models.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3119F-E2A2-A54E-9DBF-65AC1DF5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+ Graph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1979968" y="2520249"/>
            <a:ext cx="6689014" cy="37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61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1659</TotalTime>
  <Words>1137</Words>
  <Application>Microsoft Macintosh PowerPoint</Application>
  <PresentationFormat>Widescreen</PresentationFormat>
  <Paragraphs>236</Paragraphs>
  <Slides>33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Amazon Ember</vt:lpstr>
      <vt:lpstr>Amazon Ember Light</vt:lpstr>
      <vt:lpstr>Amazon Ember Medium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slides</vt:lpstr>
      <vt:lpstr>PowerPoint Presentation</vt:lpstr>
      <vt:lpstr>A graph view of the business problems</vt:lpstr>
      <vt:lpstr>More graph problems</vt:lpstr>
      <vt:lpstr>Traditional methods for network embedding</vt:lpstr>
      <vt:lpstr>Limitations in traditional methods</vt:lpstr>
      <vt:lpstr>Graph learning requires to embed nodes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肖景望</dc:creator>
  <cp:lastModifiedBy>Microsoft Office User</cp:lastModifiedBy>
  <cp:revision>114</cp:revision>
  <dcterms:created xsi:type="dcterms:W3CDTF">2019-08-08T03:27:24Z</dcterms:created>
  <dcterms:modified xsi:type="dcterms:W3CDTF">2019-10-19T02:07:33Z</dcterms:modified>
</cp:coreProperties>
</file>